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7" r:id="rId2"/>
    <p:sldId id="256" r:id="rId3"/>
    <p:sldId id="266" r:id="rId4"/>
    <p:sldId id="276" r:id="rId5"/>
    <p:sldId id="267" r:id="rId6"/>
    <p:sldId id="277" r:id="rId7"/>
    <p:sldId id="279" r:id="rId8"/>
    <p:sldId id="278" r:id="rId9"/>
    <p:sldId id="280" r:id="rId10"/>
    <p:sldId id="281" r:id="rId11"/>
    <p:sldId id="282" r:id="rId12"/>
    <p:sldId id="283" r:id="rId13"/>
    <p:sldId id="284" r:id="rId14"/>
    <p:sldId id="285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2192000" cy="6858000"/>
  <p:notesSz cx="6858000" cy="9144000"/>
  <p:embeddedFontLst>
    <p:embeddedFont>
      <p:font typeface="Pretendard ExtraBold" panose="02000503000000020004" pitchFamily="2" charset="-127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Pretendard" panose="02000503000000020004" pitchFamily="2" charset="-127"/>
      <p:regular r:id="rId35"/>
      <p:bold r:id="rId36"/>
    </p:embeddedFont>
    <p:embeddedFont>
      <p:font typeface="Pretendard Black" panose="02000503000000020004" pitchFamily="2" charset="-127"/>
      <p:bold r:id="rId37"/>
    </p:embeddedFont>
    <p:embeddedFont>
      <p:font typeface="Pretendard Medium" panose="02000503000000020004" pitchFamily="2" charset="-127"/>
      <p:regular r:id="rId38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04"/>
    <p:restoredTop sz="94694"/>
  </p:normalViewPr>
  <p:slideViewPr>
    <p:cSldViewPr snapToGrid="0">
      <p:cViewPr varScale="1">
        <p:scale>
          <a:sx n="112" d="100"/>
          <a:sy n="112" d="100"/>
        </p:scale>
        <p:origin x="20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D84F71-7F14-6B84-8F18-2B76B00CF7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9366E6-6857-948D-96A9-8B4437869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446EA0-482A-A2F2-BD1A-348C7D843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651383-928C-1A99-0763-84DBC8A9A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6E632F-4B92-5DC1-D22F-ADE48265D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1444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73E33-156D-6C58-2D50-702544FFD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8CBBC8-CF18-3B37-7313-CA8F4B02B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3C62E2-55AD-F95D-2F90-80D3FBAE4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575470-2535-8D90-B9DD-432A1A3EE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00819B-DF92-9101-F5AE-F940AAC35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5418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C5146F9-52B3-8280-8849-2C5F23D667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171FC7-00B1-3EDF-52E7-ACC6C529E6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F6EB9D-E4AC-275B-CE73-770F40EE5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B5E868-9394-48A9-A9F8-4F6C61738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2E9B4C-D58F-7FAA-3A85-CC30ECC8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8867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E352C-B1DE-4208-DEE4-111F8B681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38A8C6-8733-EA52-9604-A5EECE646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EAE35D-040E-F1E5-E325-BA5D76DD4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0B7157-4BEE-C04E-5CED-293DB4C13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A019AD-4486-F102-D411-E4BCB62A0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38501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BCDAA3-0B68-302C-14D7-3E39D24CE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DE9F97-CFFD-3409-2249-A944AD2A4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9E5859-A6FF-D584-9686-ECBEA0A93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1E6396-7101-5666-99F5-0CE357B43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29B530-901B-1083-508C-1B299C33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80063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91B82-E349-33A4-5255-11D43CE5E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2D3F42-E392-1E47-D22B-32F437B453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92BB2D-FE36-05B6-1D9B-E14ABB46CD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47517A-0D4F-978B-9011-BF9B90799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2023. 7. 19.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4CB600-6CA2-D1CA-8A9D-76D3C14D2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9244D9-B14E-DA92-4FBD-3DC37EA67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3676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AFA67-77DB-8C96-FDC2-AB095330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2CB6A4-1424-BA64-996C-80AF03C78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0958C4-BAA4-BDA5-1F16-2948E7D5C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70EB50E-56F3-DC09-22A9-8B4A84B29D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62060B-619B-9ADA-EA14-B8138AD90B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1BCBAD0-5767-F7AD-0221-BF9A1AB6F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2023. 7. 19.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98CF725-47A7-6153-6603-60079F181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D22B899-2900-7404-B534-8FA589BC7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5537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ADDFFE-6D26-2224-778B-FC79EE098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7BFBA9-F6FC-5789-17D0-E054B4323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2023. 7. 19.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5DA15D-168E-4740-8554-88C6881B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5BF3CD-6347-4898-62F5-877768436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4876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F1DA395-7E73-042E-23F4-6937A2142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2023. 7. 19.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BEB4DEB-FD8E-C1CE-5CCA-03F850AA7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A057A4-27FC-48D5-531D-2EFD7150D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1951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9BA920-99FE-D4C4-0D3B-6812D5319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9B0907-9BE6-4B82-355A-59E62C752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590FCB-7E96-3741-9FC0-0C1AAFBDFD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22F41D-23CF-06AC-B2F4-96A0E7060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2023. 7. 19.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40C443-09B2-DE5F-FF0E-F0039A70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2F925E-E2B0-211C-0098-58B5E965A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5866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FC871-9061-318B-6AFC-3FC297FF4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3A52057-1D9A-F986-3218-6A73C6244C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4DAEEC-0B0D-D951-F526-8C94884E7A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7A5CFA-8B50-8841-4700-C52080739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2023. 7. 19.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A3F32C-8364-F1C2-CF02-C7D42C71E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0E2B50-A61F-05E6-72FD-4390561BE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3192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489F85-523B-E59B-B1C5-92986D44B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5265C6-A7E7-8917-0254-5754D15AE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ED15EA-732A-43DB-4E3B-DED80525D8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E2AE8-1EE4-1C48-847C-02E7480849F6}" type="datetimeFigureOut">
              <a:rPr kumimoji="1" lang="ko-Kore-KR" altLang="en-US" smtClean="0"/>
              <a:t>2023. 7. 19.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E09A62-2D31-1D65-3D2E-758A5C020D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C28DAF-E1FC-E2C3-1255-1B1B9FAD5C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19010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kitae040522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410B6-B81C-ECED-5713-3C3D5B49B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07137"/>
            <a:ext cx="9144000" cy="1019947"/>
          </a:xfrm>
        </p:spPr>
        <p:txBody>
          <a:bodyPr>
            <a:normAutofit/>
          </a:bodyPr>
          <a:lstStyle/>
          <a:p>
            <a:r>
              <a:rPr lang="en-US" altLang="ko-KR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(1)</a:t>
            </a:r>
            <a:r>
              <a:rPr lang="ko-KR" altLang="en-US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기초 자료형</a:t>
            </a:r>
            <a:r>
              <a:rPr lang="en-US" altLang="ko-KR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입출력</a:t>
            </a:r>
            <a:r>
              <a:rPr lang="en-US" altLang="ko-KR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연산자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AFB880-150B-C984-CCBE-C6546CC50BCB}"/>
              </a:ext>
            </a:extLst>
          </p:cNvPr>
          <p:cNvSpPr/>
          <p:nvPr/>
        </p:nvSpPr>
        <p:spPr>
          <a:xfrm>
            <a:off x="287998" y="3549695"/>
            <a:ext cx="11616617" cy="977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93BD61-FFF8-AA16-323B-200B9C94B3B1}"/>
              </a:ext>
            </a:extLst>
          </p:cNvPr>
          <p:cNvSpPr txBox="1"/>
          <p:nvPr/>
        </p:nvSpPr>
        <p:spPr>
          <a:xfrm>
            <a:off x="3048000" y="387009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송기태 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  <a:hlinkClick r:id="rId2"/>
              </a:rPr>
              <a:t>kitae040522@gmail.com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</a:p>
          <a:p>
            <a:pPr algn="ctr"/>
            <a:r>
              <a:rPr lang="en-US" altLang="ko-Kore-KR" sz="1800" u="none" strike="noStrike" dirty="0" err="1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Soongsil</a:t>
            </a:r>
            <a:r>
              <a:rPr lang="en-US" altLang="ko-Kore-KR" sz="1800" u="none" strike="noStrike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 Univ. (Computer Science and Engineering)</a:t>
            </a:r>
            <a:r>
              <a:rPr lang="en-US" altLang="ko-Kore-KR" sz="180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799696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기초 자료형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D5BFDCC-5173-B4C4-11AE-6674C8892905}"/>
              </a:ext>
            </a:extLst>
          </p:cNvPr>
          <p:cNvSpPr txBox="1"/>
          <p:nvPr/>
        </p:nvSpPr>
        <p:spPr>
          <a:xfrm>
            <a:off x="408306" y="1771200"/>
            <a:ext cx="1137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 err="1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알아두면</a:t>
            </a:r>
            <a:r>
              <a:rPr lang="ko-KR" altLang="en-US" sz="3600" b="1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 좋은 문자열 메소드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BD66D7-6E11-ADE8-5ED9-DED328ED1658}"/>
              </a:ext>
            </a:extLst>
          </p:cNvPr>
          <p:cNvSpPr txBox="1"/>
          <p:nvPr/>
        </p:nvSpPr>
        <p:spPr>
          <a:xfrm>
            <a:off x="408305" y="2484000"/>
            <a:ext cx="11375388" cy="3352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위치 알려주기</a:t>
            </a:r>
            <a:endParaRPr lang="en-US" altLang="ko-KR" sz="2400" b="1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”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ko-KR" alt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송기태입니다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."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요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위치를 알고 싶을 때에는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`$[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문자열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].</a:t>
            </a:r>
            <a:r>
              <a:rPr lang="en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find($[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찾고 싶은 거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])`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함수를 사용하면 된다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문자가 존재한다면 해당하는 문자의 위치를 리턴하고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존재하지 않으면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-1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</a:t>
            </a:r>
            <a:r>
              <a:rPr lang="ko-KR" alt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리턴한다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문자열 삽입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"$[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문자열 사이에 넣을 거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]".</a:t>
            </a:r>
            <a:r>
              <a:rPr lang="en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join($[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원래 문자열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문자열 나누기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$[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원래 문자열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].</a:t>
            </a:r>
            <a:r>
              <a:rPr lang="en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split($[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어떤 기준으로 문자열을 나눌 것인가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?])</a:t>
            </a:r>
          </a:p>
        </p:txBody>
      </p:sp>
    </p:spTree>
    <p:extLst>
      <p:ext uri="{BB962C8B-B14F-4D97-AF65-F5344CB8AC3E}">
        <p14:creationId xmlns:p14="http://schemas.microsoft.com/office/powerpoint/2010/main" val="4043274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기초 자료형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D5BFDCC-5173-B4C4-11AE-6674C8892905}"/>
              </a:ext>
            </a:extLst>
          </p:cNvPr>
          <p:cNvSpPr txBox="1"/>
          <p:nvPr/>
        </p:nvSpPr>
        <p:spPr>
          <a:xfrm>
            <a:off x="408306" y="1771200"/>
            <a:ext cx="1137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 err="1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부울형</a:t>
            </a:r>
            <a:endParaRPr lang="ko-KR" altLang="en-US" sz="3600" b="1" dirty="0">
              <a:effectLst/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BD66D7-6E11-ADE8-5ED9-DED328ED1658}"/>
              </a:ext>
            </a:extLst>
          </p:cNvPr>
          <p:cNvSpPr txBox="1"/>
          <p:nvPr/>
        </p:nvSpPr>
        <p:spPr>
          <a:xfrm>
            <a:off x="408305" y="2484000"/>
            <a:ext cx="11375388" cy="582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True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False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이루어져 있으며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각각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값을 갖는다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3141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변수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74FC5DB-30F3-AC3E-3970-B48577888765}"/>
              </a:ext>
            </a:extLst>
          </p:cNvPr>
          <p:cNvSpPr txBox="1"/>
          <p:nvPr/>
        </p:nvSpPr>
        <p:spPr>
          <a:xfrm>
            <a:off x="408306" y="1227351"/>
            <a:ext cx="1137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변수란 무엇일까</a:t>
            </a:r>
            <a:r>
              <a:rPr lang="en-US" altLang="ko-KR" sz="3600" b="1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?</a:t>
            </a:r>
            <a:endParaRPr lang="ko-KR" altLang="en-US" sz="3600" b="1" dirty="0">
              <a:effectLst/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94E40A-2FA1-64F7-7FFD-96625EE59997}"/>
              </a:ext>
            </a:extLst>
          </p:cNvPr>
          <p:cNvSpPr txBox="1"/>
          <p:nvPr/>
        </p:nvSpPr>
        <p:spPr>
          <a:xfrm>
            <a:off x="408305" y="1943627"/>
            <a:ext cx="11375388" cy="2798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데이터를 담는 상자</a:t>
            </a:r>
            <a:endParaRPr lang="en-US" altLang="ko-Kore-KR" sz="2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변수를 새롭게 만들기 위해서는 </a:t>
            </a:r>
            <a:r>
              <a:rPr lang="en-US" altLang="ko-Kore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$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변수명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 = $[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값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형태로 작성하면 된다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예를 들어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’x’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라는 변수에 정수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넣고 싶으면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x = 10</a:t>
            </a:r>
            <a:r>
              <a:rPr lang="ko-KR" alt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으로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짜주면 된다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파이썬은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동적 타이핑이기 때문에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프로그램이 실행 될 때 변수의 타입을 검사한다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따라서 변수를 선언할 때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타입을 명시해 줄 필요가 없다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en-US" altLang="ko-Kore-KR" sz="2400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1078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변수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74FC5DB-30F3-AC3E-3970-B48577888765}"/>
              </a:ext>
            </a:extLst>
          </p:cNvPr>
          <p:cNvSpPr txBox="1"/>
          <p:nvPr/>
        </p:nvSpPr>
        <p:spPr>
          <a:xfrm>
            <a:off x="408306" y="1227351"/>
            <a:ext cx="1137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변수</a:t>
            </a:r>
            <a:r>
              <a:rPr lang="ko-Kore-KR" altLang="en-US" sz="3600" b="1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명 규칙</a:t>
            </a:r>
            <a:endParaRPr lang="ko-KR" altLang="en-US" sz="3600" b="1" dirty="0">
              <a:effectLst/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94E40A-2FA1-64F7-7FFD-96625EE59997}"/>
              </a:ext>
            </a:extLst>
          </p:cNvPr>
          <p:cNvSpPr txBox="1"/>
          <p:nvPr/>
        </p:nvSpPr>
        <p:spPr>
          <a:xfrm>
            <a:off x="408305" y="1943627"/>
            <a:ext cx="11375388" cy="3783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변수명을 지을 때에는 작성 규칙이 있는데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아래와 같다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첫 문자는 알파벳이나 </a:t>
            </a:r>
            <a:r>
              <a:rPr lang="ko-KR" alt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언더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바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(_)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시작한다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첫 문자 이외에는 숫자를 사용해도 괜찮다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-&gt;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첫 문자에 숫자를 사용할 수 없다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변수 명에 공백을 삽입할 수 없다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이미 파이썬 내부에서 사용되고 있는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</a:t>
            </a:r>
            <a:r>
              <a:rPr lang="ko-KR" alt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예약어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겹치는 단어는 사용할 수 없다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대소문자를 구분한다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예약어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종류는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" altLang="ko-KR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import keyword; print(</a:t>
            </a:r>
            <a:r>
              <a:rPr lang="en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keyword.kwlist</a:t>
            </a:r>
            <a:r>
              <a:rPr lang="en" altLang="ko-KR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확인 가능</a:t>
            </a:r>
          </a:p>
        </p:txBody>
      </p:sp>
    </p:spTree>
    <p:extLst>
      <p:ext uri="{BB962C8B-B14F-4D97-AF65-F5344CB8AC3E}">
        <p14:creationId xmlns:p14="http://schemas.microsoft.com/office/powerpoint/2010/main" val="384465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변수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74FC5DB-30F3-AC3E-3970-B48577888765}"/>
              </a:ext>
            </a:extLst>
          </p:cNvPr>
          <p:cNvSpPr txBox="1"/>
          <p:nvPr/>
        </p:nvSpPr>
        <p:spPr>
          <a:xfrm>
            <a:off x="408306" y="1227351"/>
            <a:ext cx="1137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 err="1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형변환</a:t>
            </a:r>
            <a:r>
              <a:rPr lang="ko-KR" altLang="en-US" sz="3600" b="1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 </a:t>
            </a:r>
            <a:r>
              <a:rPr lang="en-US" altLang="ko-KR" sz="3600" b="1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(Type Casting)</a:t>
            </a:r>
            <a:endParaRPr lang="ko-KR" altLang="en-US" sz="3600" b="1" dirty="0">
              <a:effectLst/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1970AE7D-FDDB-0263-2735-957F69C8B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921071"/>
              </p:ext>
            </p:extLst>
          </p:nvPr>
        </p:nvGraphicFramePr>
        <p:xfrm>
          <a:off x="1035268" y="2832777"/>
          <a:ext cx="10121462" cy="2658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0731">
                  <a:extLst>
                    <a:ext uri="{9D8B030D-6E8A-4147-A177-3AD203B41FA5}">
                      <a16:colId xmlns:a16="http://schemas.microsoft.com/office/drawing/2014/main" val="2348761790"/>
                    </a:ext>
                  </a:extLst>
                </a:gridCol>
                <a:gridCol w="5060731">
                  <a:extLst>
                    <a:ext uri="{9D8B030D-6E8A-4147-A177-3AD203B41FA5}">
                      <a16:colId xmlns:a16="http://schemas.microsoft.com/office/drawing/2014/main" val="3567218469"/>
                    </a:ext>
                  </a:extLst>
                </a:gridCol>
              </a:tblGrid>
              <a:tr h="531703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i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형변환</a:t>
                      </a: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함수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645296"/>
                  </a:ext>
                </a:extLst>
              </a:tr>
              <a:tr h="5317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int($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[something]</a:t>
                      </a:r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$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[something]</a:t>
                      </a: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을 </a:t>
                      </a:r>
                      <a:r>
                        <a:rPr lang="ko-Kore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정수형으로 바꿈</a:t>
                      </a:r>
                      <a:endParaRPr lang="en-US" altLang="ko-KR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  <a:sym typeface="Wingdings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040683"/>
                  </a:ext>
                </a:extLst>
              </a:tr>
              <a:tr h="531703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float(</a:t>
                      </a:r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$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[something])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$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[something]</a:t>
                      </a: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을 실수형으로 바꿈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554466"/>
                  </a:ext>
                </a:extLst>
              </a:tr>
              <a:tr h="5317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str($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[something]</a:t>
                      </a:r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$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[something]</a:t>
                      </a: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을 문자열로 바꿈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650143"/>
                  </a:ext>
                </a:extLst>
              </a:tr>
              <a:tr h="5317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tuple(), list(), set()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나중에 설명함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47048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0289B57-162D-AAC7-1695-984D23FAA550}"/>
              </a:ext>
            </a:extLst>
          </p:cNvPr>
          <p:cNvSpPr txBox="1"/>
          <p:nvPr/>
        </p:nvSpPr>
        <p:spPr>
          <a:xfrm>
            <a:off x="408305" y="1943627"/>
            <a:ext cx="113753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변수의 값을 다른 타입의 값으로 변경해주는 행위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9657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98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연산자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6BA4253-45BC-192D-8367-27C781085040}"/>
              </a:ext>
            </a:extLst>
          </p:cNvPr>
          <p:cNvSpPr txBox="1"/>
          <p:nvPr/>
        </p:nvSpPr>
        <p:spPr>
          <a:xfrm>
            <a:off x="408306" y="1236882"/>
            <a:ext cx="113753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산술 연산자는 둘 이상의 타입 값에 적용할 수 있는 기호로</a:t>
            </a:r>
            <a:r>
              <a:rPr lang="en-US" altLang="ko-KR" sz="2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</a:p>
          <a:p>
            <a:pPr algn="ctr"/>
            <a:r>
              <a:rPr lang="en" altLang="ko-Kore-KR" sz="2400" b="1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Overloaded Operator</a:t>
            </a:r>
            <a:r>
              <a:rPr lang="ko-KR" altLang="en-US" sz="2400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라고</a:t>
            </a:r>
            <a:r>
              <a:rPr lang="ko-KR" altLang="en-US" sz="2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부른다</a:t>
            </a:r>
            <a:r>
              <a:rPr lang="en-US" altLang="ko-KR" sz="2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24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3D786FE3-F9A5-4413-2ABC-5E6FA0AE53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038846"/>
              </p:ext>
            </p:extLst>
          </p:nvPr>
        </p:nvGraphicFramePr>
        <p:xfrm>
          <a:off x="921763" y="2441778"/>
          <a:ext cx="10348472" cy="3528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7118">
                  <a:extLst>
                    <a:ext uri="{9D8B030D-6E8A-4147-A177-3AD203B41FA5}">
                      <a16:colId xmlns:a16="http://schemas.microsoft.com/office/drawing/2014/main" val="2348761790"/>
                    </a:ext>
                  </a:extLst>
                </a:gridCol>
                <a:gridCol w="2587118">
                  <a:extLst>
                    <a:ext uri="{9D8B030D-6E8A-4147-A177-3AD203B41FA5}">
                      <a16:colId xmlns:a16="http://schemas.microsoft.com/office/drawing/2014/main" val="3567218469"/>
                    </a:ext>
                  </a:extLst>
                </a:gridCol>
                <a:gridCol w="2587118">
                  <a:extLst>
                    <a:ext uri="{9D8B030D-6E8A-4147-A177-3AD203B41FA5}">
                      <a16:colId xmlns:a16="http://schemas.microsoft.com/office/drawing/2014/main" val="3172642825"/>
                    </a:ext>
                  </a:extLst>
                </a:gridCol>
                <a:gridCol w="2587118">
                  <a:extLst>
                    <a:ext uri="{9D8B030D-6E8A-4147-A177-3AD203B41FA5}">
                      <a16:colId xmlns:a16="http://schemas.microsoft.com/office/drawing/2014/main" val="3079772588"/>
                    </a:ext>
                  </a:extLst>
                </a:gridCol>
              </a:tblGrid>
              <a:tr h="441018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기호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연산자</a:t>
                      </a: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의미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결괏</a:t>
                      </a: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값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645296"/>
                  </a:ext>
                </a:extLst>
              </a:tr>
              <a:tr h="44101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+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덧셈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+</a:t>
                      </a: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3.3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5.3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040683"/>
                  </a:ext>
                </a:extLst>
              </a:tr>
              <a:tr h="44101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뺄셈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6</a:t>
                      </a: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</a:t>
                      </a: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12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6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554466"/>
                  </a:ext>
                </a:extLst>
              </a:tr>
              <a:tr h="441018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곱셈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8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.8</a:t>
                      </a: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* 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4.0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650143"/>
                  </a:ext>
                </a:extLst>
              </a:tr>
              <a:tr h="44101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나눗셈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.5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470484"/>
                  </a:ext>
                </a:extLst>
              </a:tr>
              <a:tr h="44101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몫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7</a:t>
                      </a: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//</a:t>
                      </a: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830332"/>
                  </a:ext>
                </a:extLst>
              </a:tr>
              <a:tr h="44101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%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나머지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8.5</a:t>
                      </a: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%</a:t>
                      </a: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3.5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.5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908948"/>
                  </a:ext>
                </a:extLst>
              </a:tr>
              <a:tr h="441018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**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거듭제곱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** 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6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6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773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0423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98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연산자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6BA4253-45BC-192D-8367-27C781085040}"/>
              </a:ext>
            </a:extLst>
          </p:cNvPr>
          <p:cNvSpPr txBox="1"/>
          <p:nvPr/>
        </p:nvSpPr>
        <p:spPr>
          <a:xfrm>
            <a:off x="408306" y="1227351"/>
            <a:ext cx="1137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연산자 결합 방식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9CEBFB-0974-C7F7-21E1-0518A244B5B0}"/>
              </a:ext>
            </a:extLst>
          </p:cNvPr>
          <p:cNvSpPr txBox="1"/>
          <p:nvPr/>
        </p:nvSpPr>
        <p:spPr>
          <a:xfrm>
            <a:off x="408305" y="1943627"/>
            <a:ext cx="113753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연산식에서 같은 연산자가 연속해서 나올 경우에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</a:p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연산 순서를 왼쪽부터 취할 것인지 아니면 오른쪽에서부터 취할 것인지 결정하는 것</a:t>
            </a:r>
          </a:p>
        </p:txBody>
      </p:sp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5DDC012B-1C0D-321B-120A-9F7D36A64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901672"/>
              </p:ext>
            </p:extLst>
          </p:nvPr>
        </p:nvGraphicFramePr>
        <p:xfrm>
          <a:off x="1035268" y="3042118"/>
          <a:ext cx="10121462" cy="2658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0731">
                  <a:extLst>
                    <a:ext uri="{9D8B030D-6E8A-4147-A177-3AD203B41FA5}">
                      <a16:colId xmlns:a16="http://schemas.microsoft.com/office/drawing/2014/main" val="2348761790"/>
                    </a:ext>
                  </a:extLst>
                </a:gridCol>
                <a:gridCol w="5060731">
                  <a:extLst>
                    <a:ext uri="{9D8B030D-6E8A-4147-A177-3AD203B41FA5}">
                      <a16:colId xmlns:a16="http://schemas.microsoft.com/office/drawing/2014/main" val="3567218469"/>
                    </a:ext>
                  </a:extLst>
                </a:gridCol>
              </a:tblGrid>
              <a:tr h="531703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연산자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결합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645296"/>
                  </a:ext>
                </a:extLst>
              </a:tr>
              <a:tr h="531703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**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오른쪽 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  <a:sym typeface="Wingdings" pitchFamily="2" charset="2"/>
                        </a:rPr>
                        <a:t> </a:t>
                      </a: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  <a:sym typeface="Wingdings" pitchFamily="2" charset="2"/>
                        </a:rPr>
                        <a:t>왼쪽</a:t>
                      </a:r>
                      <a:endParaRPr lang="en-US" altLang="ko-KR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  <a:sym typeface="Wingdings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040683"/>
                  </a:ext>
                </a:extLst>
              </a:tr>
              <a:tr h="531703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 (</a:t>
                      </a: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음수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왼쪽 </a:t>
                      </a:r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  <a:sym typeface="Wingdings" pitchFamily="2" charset="2"/>
                        </a:rPr>
                        <a:t> </a:t>
                      </a:r>
                      <a:r>
                        <a:rPr lang="ko-Kore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  <a:sym typeface="Wingdings" pitchFamily="2" charset="2"/>
                        </a:rPr>
                        <a:t>오른쪽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554466"/>
                  </a:ext>
                </a:extLst>
              </a:tr>
              <a:tr h="53170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*</a:t>
                      </a:r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/, //, %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왼쪽 </a:t>
                      </a:r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  <a:sym typeface="Wingdings" pitchFamily="2" charset="2"/>
                        </a:rPr>
                        <a:t> </a:t>
                      </a:r>
                      <a:r>
                        <a:rPr lang="ko-Kore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  <a:sym typeface="Wingdings" pitchFamily="2" charset="2"/>
                        </a:rPr>
                        <a:t>오른쪽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650143"/>
                  </a:ext>
                </a:extLst>
              </a:tr>
              <a:tr h="531703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+, - (</a:t>
                      </a: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뺄셈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왼쪽 </a:t>
                      </a:r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  <a:sym typeface="Wingdings" pitchFamily="2" charset="2"/>
                        </a:rPr>
                        <a:t> </a:t>
                      </a:r>
                      <a:r>
                        <a:rPr lang="ko-Kore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  <a:sym typeface="Wingdings" pitchFamily="2" charset="2"/>
                        </a:rPr>
                        <a:t>오른쪽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470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0792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98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연산자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6BA4253-45BC-192D-8367-27C781085040}"/>
              </a:ext>
            </a:extLst>
          </p:cNvPr>
          <p:cNvSpPr txBox="1"/>
          <p:nvPr/>
        </p:nvSpPr>
        <p:spPr>
          <a:xfrm>
            <a:off x="408306" y="1227351"/>
            <a:ext cx="1137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연산자 우선 순위 </a:t>
            </a:r>
            <a:r>
              <a:rPr lang="en-US" altLang="ko-KR" sz="3600" b="1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1</a:t>
            </a:r>
            <a:endParaRPr lang="ko-KR" altLang="en-US" sz="3600" b="1" dirty="0">
              <a:effectLst/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9CEBFB-0974-C7F7-21E1-0518A244B5B0}"/>
              </a:ext>
            </a:extLst>
          </p:cNvPr>
          <p:cNvSpPr txBox="1"/>
          <p:nvPr/>
        </p:nvSpPr>
        <p:spPr>
          <a:xfrm>
            <a:off x="408305" y="1943627"/>
            <a:ext cx="113753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연산식에서 같은 연산자가 연속해서 나올 경우에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무엇을 먼저 계산할 것인지 결정하는 것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지금 몰라도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후에 강의를 진행하면서 자연스럽게 알 수 있는 내용이니까 그냥 알아만 두자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AC73A5F7-B3C9-6C6F-EFA9-0E3569F649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177500"/>
              </p:ext>
            </p:extLst>
          </p:nvPr>
        </p:nvGraphicFramePr>
        <p:xfrm>
          <a:off x="287380" y="3042118"/>
          <a:ext cx="11616616" cy="2658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717">
                  <a:extLst>
                    <a:ext uri="{9D8B030D-6E8A-4147-A177-3AD203B41FA5}">
                      <a16:colId xmlns:a16="http://schemas.microsoft.com/office/drawing/2014/main" val="1421598313"/>
                    </a:ext>
                  </a:extLst>
                </a:gridCol>
                <a:gridCol w="4632568">
                  <a:extLst>
                    <a:ext uri="{9D8B030D-6E8A-4147-A177-3AD203B41FA5}">
                      <a16:colId xmlns:a16="http://schemas.microsoft.com/office/drawing/2014/main" val="2348761790"/>
                    </a:ext>
                  </a:extLst>
                </a:gridCol>
                <a:gridCol w="5893331">
                  <a:extLst>
                    <a:ext uri="{9D8B030D-6E8A-4147-A177-3AD203B41FA5}">
                      <a16:colId xmlns:a16="http://schemas.microsoft.com/office/drawing/2014/main" val="3567218469"/>
                    </a:ext>
                  </a:extLst>
                </a:gridCol>
              </a:tblGrid>
              <a:tr h="53170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우선순위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연산자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645296"/>
                  </a:ext>
                </a:extLst>
              </a:tr>
              <a:tr h="5317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b="0" i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연산식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…), (</a:t>
                      </a: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값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…),</a:t>
                      </a: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값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…], {</a:t>
                      </a: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키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 </a:t>
                      </a: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값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…}, {</a:t>
                      </a: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값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…}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괄호</a:t>
                      </a:r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ore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튜플</a:t>
                      </a:r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ore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리스트</a:t>
                      </a:r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ore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딕셔너리</a:t>
                      </a:r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ore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세트 생성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…</a:t>
                      </a:r>
                      <a:endParaRPr lang="en-US" altLang="ko-KR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  <a:sym typeface="Wingdings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040683"/>
                  </a:ext>
                </a:extLst>
              </a:tr>
              <a:tr h="5317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x[</a:t>
                      </a:r>
                      <a:r>
                        <a:rPr lang="ko-Kore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인덱스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], x[</a:t>
                      </a: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인덱스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</a:t>
                      </a: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인덱스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], x(</a:t>
                      </a: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인수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…), x.</a:t>
                      </a: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속성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리스트</a:t>
                      </a:r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ore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튜플</a:t>
                      </a:r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ore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문자열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 </a:t>
                      </a: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인덱싱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b="0" i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슬라이싱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함수 호출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속성 참조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554466"/>
                  </a:ext>
                </a:extLst>
              </a:tr>
              <a:tr h="5317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**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거듭제곱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650143"/>
                  </a:ext>
                </a:extLst>
              </a:tr>
              <a:tr h="5317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*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/, //, %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곱셈</a:t>
                      </a:r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ore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나눗셈</a:t>
                      </a:r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ore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몫</a:t>
                      </a:r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ore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나머지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470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9684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98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연산자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6BA4253-45BC-192D-8367-27C781085040}"/>
              </a:ext>
            </a:extLst>
          </p:cNvPr>
          <p:cNvSpPr txBox="1"/>
          <p:nvPr/>
        </p:nvSpPr>
        <p:spPr>
          <a:xfrm>
            <a:off x="408306" y="1227351"/>
            <a:ext cx="1137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연산자 우선 순위 </a:t>
            </a:r>
            <a:r>
              <a:rPr lang="en-US" altLang="ko-KR" sz="3600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2</a:t>
            </a:r>
            <a:endParaRPr lang="ko-KR" altLang="en-US" sz="3600" b="1" dirty="0">
              <a:effectLst/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9CEBFB-0974-C7F7-21E1-0518A244B5B0}"/>
              </a:ext>
            </a:extLst>
          </p:cNvPr>
          <p:cNvSpPr txBox="1"/>
          <p:nvPr/>
        </p:nvSpPr>
        <p:spPr>
          <a:xfrm>
            <a:off x="408305" y="1943627"/>
            <a:ext cx="113753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연산식에서 같은 연산자가 연속해서 나올 경우에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무엇을 먼저 계산할 것인지 결정하는 것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지금 몰라도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후에 강의를 진행하면서 자연스럽게 알 수 있는 내용이니까 그냥 알아만 두자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96EE6D13-E7B8-D0CD-0FDA-8385254945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569682"/>
              </p:ext>
            </p:extLst>
          </p:nvPr>
        </p:nvGraphicFramePr>
        <p:xfrm>
          <a:off x="287380" y="3042118"/>
          <a:ext cx="11616616" cy="2658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717">
                  <a:extLst>
                    <a:ext uri="{9D8B030D-6E8A-4147-A177-3AD203B41FA5}">
                      <a16:colId xmlns:a16="http://schemas.microsoft.com/office/drawing/2014/main" val="1421598313"/>
                    </a:ext>
                  </a:extLst>
                </a:gridCol>
                <a:gridCol w="4632568">
                  <a:extLst>
                    <a:ext uri="{9D8B030D-6E8A-4147-A177-3AD203B41FA5}">
                      <a16:colId xmlns:a16="http://schemas.microsoft.com/office/drawing/2014/main" val="2348761790"/>
                    </a:ext>
                  </a:extLst>
                </a:gridCol>
                <a:gridCol w="5893331">
                  <a:extLst>
                    <a:ext uri="{9D8B030D-6E8A-4147-A177-3AD203B41FA5}">
                      <a16:colId xmlns:a16="http://schemas.microsoft.com/office/drawing/2014/main" val="3567218469"/>
                    </a:ext>
                  </a:extLst>
                </a:gridCol>
              </a:tblGrid>
              <a:tr h="53170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우선순위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연산자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645296"/>
                  </a:ext>
                </a:extLst>
              </a:tr>
              <a:tr h="531703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+, -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  <a:sym typeface="Wingdings" pitchFamily="2" charset="2"/>
                        </a:rPr>
                        <a:t>덧셈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  <a:sym typeface="Wingdings" pitchFamily="2" charset="2"/>
                        </a:rPr>
                        <a:t>, </a:t>
                      </a: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  <a:sym typeface="Wingdings" pitchFamily="2" charset="2"/>
                        </a:rPr>
                        <a:t>뺄셈</a:t>
                      </a:r>
                      <a:endParaRPr lang="en-US" altLang="ko-KR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  <a:sym typeface="Wingdings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040683"/>
                  </a:ext>
                </a:extLst>
              </a:tr>
              <a:tr h="531703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6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&lt;&lt;, &gt;&gt;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비트 시프트 연산</a:t>
                      </a:r>
                      <a:endParaRPr lang="en-US" altLang="ko-KR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  <a:sym typeface="Wingdings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554466"/>
                  </a:ext>
                </a:extLst>
              </a:tr>
              <a:tr h="531703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7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&amp;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비트 </a:t>
                      </a:r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AND </a:t>
                      </a:r>
                      <a:r>
                        <a:rPr lang="ko-Kore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연산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650143"/>
                  </a:ext>
                </a:extLst>
              </a:tr>
              <a:tr h="531703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8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^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비트 </a:t>
                      </a:r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XOR </a:t>
                      </a:r>
                      <a:r>
                        <a:rPr lang="ko-Kore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연산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470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1231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98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연산자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6BA4253-45BC-192D-8367-27C781085040}"/>
              </a:ext>
            </a:extLst>
          </p:cNvPr>
          <p:cNvSpPr txBox="1"/>
          <p:nvPr/>
        </p:nvSpPr>
        <p:spPr>
          <a:xfrm>
            <a:off x="408306" y="1227351"/>
            <a:ext cx="1137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연산자 우선 순위 </a:t>
            </a:r>
            <a:r>
              <a:rPr lang="en-US" altLang="ko-KR" sz="3600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3</a:t>
            </a:r>
            <a:endParaRPr lang="ko-KR" altLang="en-US" sz="3600" b="1" dirty="0">
              <a:effectLst/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9CEBFB-0974-C7F7-21E1-0518A244B5B0}"/>
              </a:ext>
            </a:extLst>
          </p:cNvPr>
          <p:cNvSpPr txBox="1"/>
          <p:nvPr/>
        </p:nvSpPr>
        <p:spPr>
          <a:xfrm>
            <a:off x="408305" y="1943627"/>
            <a:ext cx="113753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연산식에서 같은 연산자가 연속해서 나올 경우에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무엇을 먼저 계산할 것인지 결정하는 것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지금 몰라도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후에 강의를 진행하면서 자연스럽게 알 수 있는 내용이니까 그냥 알아만 두자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EE889C-2108-D7AE-5997-5FC95B4EAA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190680"/>
              </p:ext>
            </p:extLst>
          </p:nvPr>
        </p:nvGraphicFramePr>
        <p:xfrm>
          <a:off x="287380" y="3042118"/>
          <a:ext cx="11616616" cy="2658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717">
                  <a:extLst>
                    <a:ext uri="{9D8B030D-6E8A-4147-A177-3AD203B41FA5}">
                      <a16:colId xmlns:a16="http://schemas.microsoft.com/office/drawing/2014/main" val="1421598313"/>
                    </a:ext>
                  </a:extLst>
                </a:gridCol>
                <a:gridCol w="4632568">
                  <a:extLst>
                    <a:ext uri="{9D8B030D-6E8A-4147-A177-3AD203B41FA5}">
                      <a16:colId xmlns:a16="http://schemas.microsoft.com/office/drawing/2014/main" val="2348761790"/>
                    </a:ext>
                  </a:extLst>
                </a:gridCol>
                <a:gridCol w="5893331">
                  <a:extLst>
                    <a:ext uri="{9D8B030D-6E8A-4147-A177-3AD203B41FA5}">
                      <a16:colId xmlns:a16="http://schemas.microsoft.com/office/drawing/2014/main" val="3567218469"/>
                    </a:ext>
                  </a:extLst>
                </a:gridCol>
              </a:tblGrid>
              <a:tr h="53170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우선순위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연산자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645296"/>
                  </a:ext>
                </a:extLst>
              </a:tr>
              <a:tr h="531703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9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|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비트 </a:t>
                      </a:r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O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R </a:t>
                      </a: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연산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040683"/>
                  </a:ext>
                </a:extLst>
              </a:tr>
              <a:tr h="531703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10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in, is, &lt;, &lt;=, &gt;, &gt;=, !=, ==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포함 연산자</a:t>
                      </a:r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ore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객체 비교 연산자</a:t>
                      </a:r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ore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비교 연산자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554466"/>
                  </a:ext>
                </a:extLst>
              </a:tr>
              <a:tr h="531703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11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not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논리 </a:t>
                      </a:r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NOT </a:t>
                      </a:r>
                      <a:r>
                        <a:rPr lang="ko-Kore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연산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650143"/>
                  </a:ext>
                </a:extLst>
              </a:tr>
              <a:tr h="531703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12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and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논리 </a:t>
                      </a:r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AND </a:t>
                      </a:r>
                      <a:r>
                        <a:rPr lang="ko-Kore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연산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470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9266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406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Content</a:t>
            </a:r>
            <a:endParaRPr lang="ko-KR" altLang="en-US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B1F9299-8EA7-F217-8561-2BA1BC1A7B95}"/>
              </a:ext>
            </a:extLst>
          </p:cNvPr>
          <p:cNvGrpSpPr/>
          <p:nvPr/>
        </p:nvGrpSpPr>
        <p:grpSpPr>
          <a:xfrm>
            <a:off x="561701" y="2594572"/>
            <a:ext cx="11068593" cy="828540"/>
            <a:chOff x="561704" y="4646111"/>
            <a:chExt cx="11068593" cy="140299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8CA102-7904-9DB0-A690-D6E4EBEC3CEC}"/>
                </a:ext>
              </a:extLst>
            </p:cNvPr>
            <p:cNvSpPr/>
            <p:nvPr/>
          </p:nvSpPr>
          <p:spPr>
            <a:xfrm>
              <a:off x="561704" y="4646111"/>
              <a:ext cx="11068593" cy="1402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solidFill>
                  <a:sysClr val="windowText" lastClr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2D59269-5D3C-80AB-88CE-9899D78B73C8}"/>
                </a:ext>
              </a:extLst>
            </p:cNvPr>
            <p:cNvSpPr txBox="1"/>
            <p:nvPr/>
          </p:nvSpPr>
          <p:spPr>
            <a:xfrm>
              <a:off x="746431" y="4982791"/>
              <a:ext cx="3573414" cy="72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기초 자료형 </a:t>
              </a:r>
              <a:r>
                <a:rPr lang="en-US" altLang="ko-KR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(int, str, float …)</a:t>
              </a:r>
              <a:endParaRPr lang="ko-KR" altLang="en-US" sz="2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0A7E923-BD2A-50BF-9B93-C1FA3758EB9A}"/>
              </a:ext>
            </a:extLst>
          </p:cNvPr>
          <p:cNvGrpSpPr/>
          <p:nvPr/>
        </p:nvGrpSpPr>
        <p:grpSpPr>
          <a:xfrm>
            <a:off x="561701" y="1466256"/>
            <a:ext cx="11068593" cy="828540"/>
            <a:chOff x="561704" y="4646111"/>
            <a:chExt cx="11068593" cy="140299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8455AB2-2450-A328-A540-AD1BC806B9E8}"/>
                </a:ext>
              </a:extLst>
            </p:cNvPr>
            <p:cNvSpPr/>
            <p:nvPr/>
          </p:nvSpPr>
          <p:spPr>
            <a:xfrm>
              <a:off x="561704" y="4646111"/>
              <a:ext cx="11068593" cy="1402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solidFill>
                  <a:sysClr val="windowText" lastClr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AA8F4B-2DAB-DBD9-D898-DF07BC86DE10}"/>
                </a:ext>
              </a:extLst>
            </p:cNvPr>
            <p:cNvSpPr txBox="1"/>
            <p:nvPr/>
          </p:nvSpPr>
          <p:spPr>
            <a:xfrm>
              <a:off x="746431" y="4982791"/>
              <a:ext cx="2028119" cy="72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기본 입출력 함수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59305DD-62CC-43F1-949B-DC2BA66E4D2F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1AB6E54-D6AF-A657-7425-658AB21736A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45F9DA-D811-78B9-4353-A9011774697A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3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28C46AA7-6ED2-193B-EB2D-20320860A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EFF146E-1841-4F05-C346-A7FE5EF4FE8D}"/>
              </a:ext>
            </a:extLst>
          </p:cNvPr>
          <p:cNvGrpSpPr/>
          <p:nvPr/>
        </p:nvGrpSpPr>
        <p:grpSpPr>
          <a:xfrm>
            <a:off x="561701" y="3722888"/>
            <a:ext cx="11068593" cy="828540"/>
            <a:chOff x="561704" y="4646111"/>
            <a:chExt cx="11068593" cy="140299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281FD86-C072-596B-4F5E-5767F2577405}"/>
                </a:ext>
              </a:extLst>
            </p:cNvPr>
            <p:cNvSpPr/>
            <p:nvPr/>
          </p:nvSpPr>
          <p:spPr>
            <a:xfrm>
              <a:off x="561704" y="4646111"/>
              <a:ext cx="11068593" cy="1402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solidFill>
                  <a:sysClr val="windowText" lastClr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DC6DE4A-1382-BD74-B2C3-893BC17CC19F}"/>
                </a:ext>
              </a:extLst>
            </p:cNvPr>
            <p:cNvSpPr txBox="1"/>
            <p:nvPr/>
          </p:nvSpPr>
          <p:spPr>
            <a:xfrm>
              <a:off x="746431" y="4982791"/>
              <a:ext cx="671979" cy="72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변수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4055B-F1EC-D09B-2AE3-B8B13B3D9619}"/>
              </a:ext>
            </a:extLst>
          </p:cNvPr>
          <p:cNvGrpSpPr/>
          <p:nvPr/>
        </p:nvGrpSpPr>
        <p:grpSpPr>
          <a:xfrm>
            <a:off x="561701" y="4851204"/>
            <a:ext cx="11068593" cy="828540"/>
            <a:chOff x="561704" y="4646111"/>
            <a:chExt cx="11068593" cy="140299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AF04FAB-67D9-65A9-45F1-E8A4188E0691}"/>
                </a:ext>
              </a:extLst>
            </p:cNvPr>
            <p:cNvSpPr/>
            <p:nvPr/>
          </p:nvSpPr>
          <p:spPr>
            <a:xfrm>
              <a:off x="561704" y="4646111"/>
              <a:ext cx="11068593" cy="1402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solidFill>
                  <a:sysClr val="windowText" lastClr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EFDF99-C352-3308-04A8-CE71F3D102C4}"/>
                </a:ext>
              </a:extLst>
            </p:cNvPr>
            <p:cNvSpPr txBox="1"/>
            <p:nvPr/>
          </p:nvSpPr>
          <p:spPr>
            <a:xfrm>
              <a:off x="746431" y="4982791"/>
              <a:ext cx="915635" cy="72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연산자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9781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98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연산자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6BA4253-45BC-192D-8367-27C781085040}"/>
              </a:ext>
            </a:extLst>
          </p:cNvPr>
          <p:cNvSpPr txBox="1"/>
          <p:nvPr/>
        </p:nvSpPr>
        <p:spPr>
          <a:xfrm>
            <a:off x="408306" y="1227351"/>
            <a:ext cx="1137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연산자 우선 순위 </a:t>
            </a:r>
            <a:r>
              <a:rPr lang="en-US" altLang="ko-KR" sz="3600" b="1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4</a:t>
            </a:r>
            <a:endParaRPr lang="ko-KR" altLang="en-US" sz="3600" b="1" dirty="0">
              <a:effectLst/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9CEBFB-0974-C7F7-21E1-0518A244B5B0}"/>
              </a:ext>
            </a:extLst>
          </p:cNvPr>
          <p:cNvSpPr txBox="1"/>
          <p:nvPr/>
        </p:nvSpPr>
        <p:spPr>
          <a:xfrm>
            <a:off x="408305" y="1943627"/>
            <a:ext cx="113753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연산식에서 같은 연산자가 연속해서 나올 경우에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무엇을 먼저 계산할 것인지 결정하는 것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지금 몰라도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후에 강의를 진행하면서 자연스럽게 알 수 있는 내용이니까 그냥 알아만 두자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BEE889C-2108-D7AE-5997-5FC95B4EAA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424426"/>
              </p:ext>
            </p:extLst>
          </p:nvPr>
        </p:nvGraphicFramePr>
        <p:xfrm>
          <a:off x="287380" y="3042118"/>
          <a:ext cx="11616616" cy="2658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717">
                  <a:extLst>
                    <a:ext uri="{9D8B030D-6E8A-4147-A177-3AD203B41FA5}">
                      <a16:colId xmlns:a16="http://schemas.microsoft.com/office/drawing/2014/main" val="1421598313"/>
                    </a:ext>
                  </a:extLst>
                </a:gridCol>
                <a:gridCol w="4632568">
                  <a:extLst>
                    <a:ext uri="{9D8B030D-6E8A-4147-A177-3AD203B41FA5}">
                      <a16:colId xmlns:a16="http://schemas.microsoft.com/office/drawing/2014/main" val="2348761790"/>
                    </a:ext>
                  </a:extLst>
                </a:gridCol>
                <a:gridCol w="5893331">
                  <a:extLst>
                    <a:ext uri="{9D8B030D-6E8A-4147-A177-3AD203B41FA5}">
                      <a16:colId xmlns:a16="http://schemas.microsoft.com/office/drawing/2014/main" val="3567218469"/>
                    </a:ext>
                  </a:extLst>
                </a:gridCol>
              </a:tblGrid>
              <a:tr h="53170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우선순위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연산자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645296"/>
                  </a:ext>
                </a:extLst>
              </a:tr>
              <a:tr h="531703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13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or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논리 </a:t>
                      </a:r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OR </a:t>
                      </a:r>
                      <a:r>
                        <a:rPr lang="ko-Kore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연산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040683"/>
                  </a:ext>
                </a:extLst>
              </a:tr>
              <a:tr h="531703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14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if 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~ </a:t>
                      </a:r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else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조건부 표현식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554466"/>
                  </a:ext>
                </a:extLst>
              </a:tr>
              <a:tr h="531703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15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lambda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람다 표현식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650143"/>
                  </a:ext>
                </a:extLst>
              </a:tr>
              <a:tr h="531703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16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:=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할당 표현식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470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3752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98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연산자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9A20630-6475-124C-D636-B082D632BAD0}"/>
              </a:ext>
            </a:extLst>
          </p:cNvPr>
          <p:cNvSpPr txBox="1"/>
          <p:nvPr/>
        </p:nvSpPr>
        <p:spPr>
          <a:xfrm>
            <a:off x="408306" y="1227351"/>
            <a:ext cx="1137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복합 대입 연산자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9E5966-6D0D-8621-1CFD-9BBBC5274683}"/>
              </a:ext>
            </a:extLst>
          </p:cNvPr>
          <p:cNvSpPr txBox="1"/>
          <p:nvPr/>
        </p:nvSpPr>
        <p:spPr>
          <a:xfrm>
            <a:off x="408305" y="1943627"/>
            <a:ext cx="113753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복합 대입 연산자는 연산과 할당을 동시에 표현하는 것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E6E4988E-1EF6-5898-3608-4634E58A76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724597"/>
              </p:ext>
            </p:extLst>
          </p:nvPr>
        </p:nvGraphicFramePr>
        <p:xfrm>
          <a:off x="1035268" y="2670438"/>
          <a:ext cx="10121462" cy="34082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0731">
                  <a:extLst>
                    <a:ext uri="{9D8B030D-6E8A-4147-A177-3AD203B41FA5}">
                      <a16:colId xmlns:a16="http://schemas.microsoft.com/office/drawing/2014/main" val="2348761790"/>
                    </a:ext>
                  </a:extLst>
                </a:gridCol>
                <a:gridCol w="5060731">
                  <a:extLst>
                    <a:ext uri="{9D8B030D-6E8A-4147-A177-3AD203B41FA5}">
                      <a16:colId xmlns:a16="http://schemas.microsoft.com/office/drawing/2014/main" val="3567218469"/>
                    </a:ext>
                  </a:extLst>
                </a:gridCol>
              </a:tblGrid>
              <a:tr h="486891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연산자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의미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645296"/>
                  </a:ext>
                </a:extLst>
              </a:tr>
              <a:tr h="48689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a += 3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  <a:sym typeface="Wingdings" pitchFamily="2" charset="2"/>
                        </a:rPr>
                        <a:t>a = a + 3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040683"/>
                  </a:ext>
                </a:extLst>
              </a:tr>
              <a:tr h="48689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a -= 3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a = a - 3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554466"/>
                  </a:ext>
                </a:extLst>
              </a:tr>
              <a:tr h="48689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a *= 3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a = a * 3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650143"/>
                  </a:ext>
                </a:extLst>
              </a:tr>
              <a:tr h="48689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a /= 3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a = a / 3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470484"/>
                  </a:ext>
                </a:extLst>
              </a:tr>
              <a:tr h="48689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a //= 3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a = a // 3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276510"/>
                  </a:ext>
                </a:extLst>
              </a:tr>
              <a:tr h="48689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a %= 3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a = a % 3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509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8105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98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연산자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9A20630-6475-124C-D636-B082D632BAD0}"/>
              </a:ext>
            </a:extLst>
          </p:cNvPr>
          <p:cNvSpPr txBox="1"/>
          <p:nvPr/>
        </p:nvSpPr>
        <p:spPr>
          <a:xfrm>
            <a:off x="408306" y="3429000"/>
            <a:ext cx="1137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Tip!</a:t>
            </a:r>
            <a:endParaRPr lang="ko-KR" altLang="en-US" sz="3600" b="1" dirty="0">
              <a:effectLst/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9E5966-6D0D-8621-1CFD-9BBBC5274683}"/>
              </a:ext>
            </a:extLst>
          </p:cNvPr>
          <p:cNvSpPr txBox="1"/>
          <p:nvPr/>
        </p:nvSpPr>
        <p:spPr>
          <a:xfrm>
            <a:off x="408305" y="4145276"/>
            <a:ext cx="113753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$[var1]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$[var2]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나누었을 때 생기는 몫과 나머지를 동시에 구하고 싶으면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</a:p>
          <a:p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`</a:t>
            </a:r>
            <a:r>
              <a:rPr lang="en-US" altLang="ko-KR" sz="24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divmod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($[var1], $[var2])`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함수를 사용해보자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5A0566-1141-5160-6F22-17737F4FF4B9}"/>
              </a:ext>
            </a:extLst>
          </p:cNvPr>
          <p:cNvSpPr txBox="1"/>
          <p:nvPr/>
        </p:nvSpPr>
        <p:spPr>
          <a:xfrm>
            <a:off x="408306" y="1884757"/>
            <a:ext cx="1137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연습 문제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AD00A9-8370-8682-2CBE-5D0A93B02464}"/>
              </a:ext>
            </a:extLst>
          </p:cNvPr>
          <p:cNvSpPr txBox="1"/>
          <p:nvPr/>
        </p:nvSpPr>
        <p:spPr>
          <a:xfrm>
            <a:off x="408305" y="2601033"/>
            <a:ext cx="113753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숫자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r>
              <a:rPr lang="ko-KR" alt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나누었을 때 생기는 몫과 나머지를 </a:t>
            </a:r>
            <a:r>
              <a:rPr lang="ko-Kore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출력해보자</a:t>
            </a:r>
            <a:r>
              <a:rPr lang="en-US" altLang="ko-Kore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447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2188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기본 입출력 함수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6290AC5-3253-F231-A485-55CB6FD91C20}"/>
              </a:ext>
            </a:extLst>
          </p:cNvPr>
          <p:cNvSpPr txBox="1"/>
          <p:nvPr/>
        </p:nvSpPr>
        <p:spPr>
          <a:xfrm>
            <a:off x="408306" y="1769465"/>
            <a:ext cx="1137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3600" b="1" dirty="0">
                <a:solidFill>
                  <a:srgbClr val="7030A0"/>
                </a:solidFill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print</a:t>
            </a:r>
            <a:r>
              <a:rPr lang="en" altLang="ko-KR" sz="3600" b="1" dirty="0"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(</a:t>
            </a:r>
            <a:r>
              <a:rPr lang="en" altLang="ko-KR" sz="3600" b="1" dirty="0">
                <a:solidFill>
                  <a:srgbClr val="00B0F0"/>
                </a:solidFill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$[something]</a:t>
            </a:r>
            <a:r>
              <a:rPr lang="en" altLang="ko-KR" sz="3600" b="1" dirty="0"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, </a:t>
            </a:r>
            <a:r>
              <a:rPr lang="en" altLang="ko-KR" sz="3600" b="1" dirty="0" err="1">
                <a:solidFill>
                  <a:srgbClr val="00B0F0"/>
                </a:solidFill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sep</a:t>
            </a:r>
            <a:r>
              <a:rPr lang="en" altLang="ko-KR" sz="3600" b="1" dirty="0"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=</a:t>
            </a:r>
            <a:r>
              <a:rPr lang="en" altLang="ko-KR" sz="3600" b="1" dirty="0">
                <a:solidFill>
                  <a:srgbClr val="92D050"/>
                </a:solidFill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' '</a:t>
            </a:r>
            <a:r>
              <a:rPr lang="en" altLang="ko-KR" sz="3600" b="1" dirty="0"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, </a:t>
            </a:r>
            <a:r>
              <a:rPr lang="en" altLang="ko-KR" sz="3600" b="1" dirty="0">
                <a:solidFill>
                  <a:srgbClr val="00B0F0"/>
                </a:solidFill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end</a:t>
            </a:r>
            <a:r>
              <a:rPr lang="en" altLang="ko-KR" sz="3600" b="1" dirty="0"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=</a:t>
            </a:r>
            <a:r>
              <a:rPr lang="en" altLang="ko-KR" sz="3600" b="1" dirty="0">
                <a:solidFill>
                  <a:srgbClr val="92D050"/>
                </a:solidFill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'\n'</a:t>
            </a:r>
            <a:r>
              <a:rPr lang="en" altLang="ko-KR" sz="3600" b="1" dirty="0"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6CE7A3-0E15-C21B-E26F-2E2108411AF7}"/>
              </a:ext>
            </a:extLst>
          </p:cNvPr>
          <p:cNvSpPr txBox="1"/>
          <p:nvPr/>
        </p:nvSpPr>
        <p:spPr>
          <a:xfrm>
            <a:off x="408305" y="2485741"/>
            <a:ext cx="11375388" cy="2244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$[something]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 '</a:t>
            </a:r>
            <a:r>
              <a:rPr lang="ko-KR" alt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으로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구분하고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끝에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'\</a:t>
            </a:r>
            <a:r>
              <a:rPr lang="en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n'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추가하여 출력하는 함수이다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이때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en-US" altLang="ko-KR" sz="24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sep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end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는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print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함수의 옵션으로 넣어줘도 되고 안 넣어줘도 된다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다만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값을 안 넣어줬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다면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default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값이 들어간다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$[something]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</a:t>
            </a:r>
            <a:r>
              <a:rPr lang="ko-KR" alt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갯수는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몇개가 되든지 맘껏 넣어도 된다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2502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2188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기본 입출력 함수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6290AC5-3253-F231-A485-55CB6FD91C20}"/>
              </a:ext>
            </a:extLst>
          </p:cNvPr>
          <p:cNvSpPr txBox="1"/>
          <p:nvPr/>
        </p:nvSpPr>
        <p:spPr>
          <a:xfrm>
            <a:off x="408306" y="1771200"/>
            <a:ext cx="1137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3600" b="1" dirty="0">
                <a:solidFill>
                  <a:srgbClr val="7030A0"/>
                </a:solidFill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input</a:t>
            </a:r>
            <a:r>
              <a:rPr lang="en" altLang="ko-KR" sz="3600" b="1" dirty="0"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(</a:t>
            </a:r>
            <a:r>
              <a:rPr lang="en" altLang="ko-KR" sz="3600" b="1" dirty="0">
                <a:solidFill>
                  <a:srgbClr val="00B0F0"/>
                </a:solidFill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$[something]</a:t>
            </a:r>
            <a:r>
              <a:rPr lang="en" altLang="ko-KR" sz="3600" b="1" dirty="0"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6CE7A3-0E15-C21B-E26F-2E2108411AF7}"/>
              </a:ext>
            </a:extLst>
          </p:cNvPr>
          <p:cNvSpPr txBox="1"/>
          <p:nvPr/>
        </p:nvSpPr>
        <p:spPr>
          <a:xfrm>
            <a:off x="408305" y="2484000"/>
            <a:ext cx="11375388" cy="582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$[something]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</a:t>
            </a:r>
            <a:r>
              <a:rPr lang="ko-Kore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출력하고</a:t>
            </a:r>
            <a:r>
              <a:rPr lang="en-US" altLang="ko-Kore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ore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입력받은 값을 </a:t>
            </a:r>
            <a:r>
              <a:rPr lang="ko-Kore-KR" altLang="en-US" sz="2400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문자열</a:t>
            </a:r>
            <a:r>
              <a:rPr lang="ko-Kore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리턴하는 함수이다</a:t>
            </a:r>
            <a:r>
              <a:rPr lang="en-US" altLang="ko-Kore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0121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기초 자료형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D5BFDCC-5173-B4C4-11AE-6674C8892905}"/>
              </a:ext>
            </a:extLst>
          </p:cNvPr>
          <p:cNvSpPr txBox="1"/>
          <p:nvPr/>
        </p:nvSpPr>
        <p:spPr>
          <a:xfrm>
            <a:off x="408306" y="1771200"/>
            <a:ext cx="1137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숫자형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7E939A-BA1C-958D-ECD2-0F0DBDF2F5EC}"/>
              </a:ext>
            </a:extLst>
          </p:cNvPr>
          <p:cNvSpPr txBox="1"/>
          <p:nvPr/>
        </p:nvSpPr>
        <p:spPr>
          <a:xfrm>
            <a:off x="408305" y="2484000"/>
            <a:ext cx="11375388" cy="2798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파이썬은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아래와 같은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가지의 숫자형 데이터를 </a:t>
            </a:r>
            <a:r>
              <a:rPr lang="ko-KR" alt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핸들링할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수 있다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b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정수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en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ex. 123, -123, 0, ...)</a:t>
            </a:r>
            <a:br>
              <a:rPr lang="en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실수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en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ex. 123.45, 3.14, -123.0, 1.e-2)</a:t>
            </a:r>
            <a:br>
              <a:rPr lang="en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- 8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진수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앞에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</a:t>
            </a:r>
            <a:r>
              <a:rPr lang="en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</a:t>
            </a:r>
            <a:r>
              <a:rPr lang="ko-KR" alt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입력하고 숫자를 입력하면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진수로 인식한다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(</a:t>
            </a:r>
            <a:r>
              <a:rPr lang="en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ex. 0o34, 0o25)</a:t>
            </a:r>
            <a:br>
              <a:rPr lang="en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- 16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진수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앞에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</a:t>
            </a:r>
            <a:r>
              <a:rPr lang="en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x</a:t>
            </a:r>
            <a:r>
              <a:rPr lang="ko-KR" alt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입력하고 숫자를 입력하면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16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진수로 인식한다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(</a:t>
            </a:r>
            <a:r>
              <a:rPr lang="en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ex. 0xAB, 0xff)</a:t>
            </a:r>
          </a:p>
        </p:txBody>
      </p:sp>
    </p:spTree>
    <p:extLst>
      <p:ext uri="{BB962C8B-B14F-4D97-AF65-F5344CB8AC3E}">
        <p14:creationId xmlns:p14="http://schemas.microsoft.com/office/powerpoint/2010/main" val="781351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기초 자료형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D5BFDCC-5173-B4C4-11AE-6674C8892905}"/>
              </a:ext>
            </a:extLst>
          </p:cNvPr>
          <p:cNvSpPr txBox="1"/>
          <p:nvPr/>
        </p:nvSpPr>
        <p:spPr>
          <a:xfrm>
            <a:off x="408306" y="1771200"/>
            <a:ext cx="1137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문자열</a:t>
            </a:r>
            <a:r>
              <a:rPr lang="ko-KR" altLang="en-US" sz="3600" b="1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7E939A-BA1C-958D-ECD2-0F0DBDF2F5EC}"/>
              </a:ext>
            </a:extLst>
          </p:cNvPr>
          <p:cNvSpPr txBox="1"/>
          <p:nvPr/>
        </p:nvSpPr>
        <p:spPr>
          <a:xfrm>
            <a:off x="408305" y="2484000"/>
            <a:ext cx="11375388" cy="2798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파이썬은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문자 하나를 다루는 자료형은 없다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b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파이썬에서는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신기하게도 문자열에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+, -, *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같은 연산자를 사용할 수 있는데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예를 들어 </a:t>
            </a:r>
            <a:r>
              <a:rPr lang="en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print("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" + "\</a:t>
            </a:r>
            <a:r>
              <a:rPr lang="en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 이름은 </a:t>
            </a:r>
            <a:r>
              <a:rPr lang="ko-KR" alt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송기태입니다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.")</a:t>
            </a:r>
            <a:r>
              <a:rPr lang="ko-KR" alt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해보면</a:t>
            </a:r>
            <a:b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print("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\</a:t>
            </a:r>
            <a:r>
              <a:rPr lang="en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 이름은 </a:t>
            </a:r>
            <a:r>
              <a:rPr lang="ko-KR" alt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송기태입니다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.")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연산이 된다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또한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en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print("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" * 3)</a:t>
            </a:r>
            <a:r>
              <a:rPr lang="ko-KR" alt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해보면 </a:t>
            </a:r>
            <a:r>
              <a:rPr lang="en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print("</a:t>
            </a:r>
            <a:r>
              <a:rPr lang="ko-KR" alt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안녕안녕안녕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")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연산이 된다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8899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기초 자료형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D5BFDCC-5173-B4C4-11AE-6674C8892905}"/>
              </a:ext>
            </a:extLst>
          </p:cNvPr>
          <p:cNvSpPr txBox="1"/>
          <p:nvPr/>
        </p:nvSpPr>
        <p:spPr>
          <a:xfrm>
            <a:off x="408306" y="1771200"/>
            <a:ext cx="1137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문자열의 길이</a:t>
            </a:r>
            <a:endParaRPr lang="ko-KR" altLang="en-US" sz="3600" b="1" dirty="0">
              <a:effectLst/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7E939A-BA1C-958D-ECD2-0F0DBDF2F5EC}"/>
              </a:ext>
            </a:extLst>
          </p:cNvPr>
          <p:cNvSpPr txBox="1"/>
          <p:nvPr/>
        </p:nvSpPr>
        <p:spPr>
          <a:xfrm>
            <a:off x="408305" y="2484000"/>
            <a:ext cx="11375388" cy="1690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문자열의 길이는 어떻게 하면 쉽게 구할 수 있을까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 </a:t>
            </a:r>
            <a:r>
              <a:rPr lang="en-US" altLang="ko-KR" sz="2400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`</a:t>
            </a:r>
            <a:r>
              <a:rPr lang="en-US" altLang="ko-KR" sz="2400" dirty="0" err="1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len</a:t>
            </a:r>
            <a:r>
              <a:rPr lang="en-US" altLang="ko-KR" sz="2400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($[something])`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함수를 사용하자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itchFamily="2" charset="2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len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("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!")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값을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print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해보면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6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출력된다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문자열의 길이에는 공백 문자도 포함되므로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주의하도록 하자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9386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기초 자료형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D5BFDCC-5173-B4C4-11AE-6674C8892905}"/>
              </a:ext>
            </a:extLst>
          </p:cNvPr>
          <p:cNvSpPr txBox="1"/>
          <p:nvPr/>
        </p:nvSpPr>
        <p:spPr>
          <a:xfrm>
            <a:off x="408306" y="1771200"/>
            <a:ext cx="1137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문자열</a:t>
            </a:r>
            <a:r>
              <a:rPr lang="ko-KR" altLang="en-US" sz="3600" b="1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 인덱싱 및 </a:t>
            </a:r>
            <a:r>
              <a:rPr lang="ko-KR" altLang="en-US" sz="3600" b="1" dirty="0" err="1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슬라이싱</a:t>
            </a:r>
            <a:endParaRPr lang="ko-KR" altLang="en-US" sz="3600" b="1" dirty="0">
              <a:effectLst/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7E939A-BA1C-958D-ECD2-0F0DBDF2F5EC}"/>
              </a:ext>
            </a:extLst>
          </p:cNvPr>
          <p:cNvSpPr txBox="1"/>
          <p:nvPr/>
        </p:nvSpPr>
        <p:spPr>
          <a:xfrm>
            <a:off x="408305" y="2484000"/>
            <a:ext cx="11375388" cy="2798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또한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문자열은 우리가 원하는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대로 잘라낼 수도 있고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추출할 수도 있다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문자열 뒤에 대괄호를 입력하고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원하는 위치를 입력하면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해당하는 문자를 추출할 수 있다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Tip!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파이썬은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 based index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즉 시작이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</a:t>
            </a:r>
            <a:r>
              <a:rPr lang="ko-KR" alt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부터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대괄호 안에는 정수만 입력할 수 있다는 점을 꼭 </a:t>
            </a:r>
            <a:r>
              <a:rPr lang="ko-KR" alt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알아두자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6665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기초 자료형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D5BFDCC-5173-B4C4-11AE-6674C8892905}"/>
              </a:ext>
            </a:extLst>
          </p:cNvPr>
          <p:cNvSpPr txBox="1"/>
          <p:nvPr/>
        </p:nvSpPr>
        <p:spPr>
          <a:xfrm>
            <a:off x="408306" y="1771200"/>
            <a:ext cx="1137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문자열</a:t>
            </a:r>
            <a:r>
              <a:rPr lang="ko-KR" altLang="en-US" sz="3600" b="1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 인덱싱 및 </a:t>
            </a:r>
            <a:r>
              <a:rPr lang="ko-KR" altLang="en-US" sz="3600" b="1" dirty="0" err="1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슬라이싱</a:t>
            </a:r>
            <a:endParaRPr lang="ko-KR" altLang="en-US" sz="3600" b="1" dirty="0">
              <a:effectLst/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C2DD2CF-EE4E-7470-F161-C9AB41FFC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799" y="2484000"/>
            <a:ext cx="7772400" cy="325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1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6350</TotalTime>
  <Words>1258</Words>
  <Application>Microsoft Macintosh PowerPoint</Application>
  <PresentationFormat>와이드스크린</PresentationFormat>
  <Paragraphs>246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Pretendard Medium</vt:lpstr>
      <vt:lpstr>Calibri</vt:lpstr>
      <vt:lpstr>Pretendard</vt:lpstr>
      <vt:lpstr>Consolas</vt:lpstr>
      <vt:lpstr>Pretendard Black</vt:lpstr>
      <vt:lpstr>Pretendard ExtraBold</vt:lpstr>
      <vt:lpstr>Calibri Light</vt:lpstr>
      <vt:lpstr>Arial</vt:lpstr>
      <vt:lpstr>Office 테마</vt:lpstr>
      <vt:lpstr>(1) 기초 자료형, 입출력, 연산자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(1) 강의소개 및 개발환경 세팅</dc:title>
  <dc:creator>송기태</dc:creator>
  <cp:lastModifiedBy>송기태</cp:lastModifiedBy>
  <cp:revision>10</cp:revision>
  <dcterms:created xsi:type="dcterms:W3CDTF">2023-07-12T08:16:29Z</dcterms:created>
  <dcterms:modified xsi:type="dcterms:W3CDTF">2023-07-19T14:08:03Z</dcterms:modified>
</cp:coreProperties>
</file>